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matic SC"/>
      <p:regular r:id="rId24"/>
      <p:bold r:id="rId25"/>
    </p:embeddedFont>
    <p:embeddedFont>
      <p:font typeface="Quicksand"/>
      <p:regular r:id="rId26"/>
      <p:bold r:id="rId27"/>
    </p:embeddedFont>
    <p:embeddedFont>
      <p:font typeface="Short Stack"/>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lyn Sebik" initials="" lastIdx="2" clrIdx="0"/>
  <p:cmAuthor id="1" name="Noor 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44" d="100"/>
          <a:sy n="144"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22:14:11.058" idx="1">
    <p:pos x="6000" y="0"/>
    <p:text>_Marked as resolved_</p:text>
  </p:cm>
  <p:cm authorId="0" dt="2020-03-16T00:21:51.733" idx="1">
    <p:pos x="6000" y="0"/>
    <p:text>I would suggest you provide your audience with an overview (table of contents) of what is going to be covered in your presentation before actually talking about the details.</p:text>
  </p:cm>
  <p:cm authorId="0" dt="2020-03-16T00:21:51.733" idx="2">
    <p:pos x="6000" y="0"/>
    <p:text>_Re-opened_
Noor, how will you share this with MIA if you have to grant access for every animaker video file?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810bc0609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810bc0609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10bc060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10bc060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810bc0609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810bc0609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10bc0609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10bc0609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810bc0609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810bc0609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810bc0609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810bc0609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810bc0609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810bc0609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81261e19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81261e19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10bc0609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10bc0609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817b4e83c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817b4e83c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810bc0609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810bc0609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10bc060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810bc060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10bc0609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810bc0609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10bc0609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810bc0609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810bc0609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810bc0609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pattern">
  <p:cSld name="BLANK_1">
    <p:spTree>
      <p:nvGrpSpPr>
        <p:cNvPr id="1"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3">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tolerance.org/sites/default/files/kits/Teachers_Study_Guide.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Bradley Hand" pitchFamily="2" charset="77"/>
              </a:rPr>
              <a:t>Gender Matters in Education</a:t>
            </a:r>
            <a:endParaRPr dirty="0">
              <a:latin typeface="Bradley Hand" pitchFamily="2" charset="77"/>
            </a:endParaRPr>
          </a:p>
          <a:p>
            <a:pPr marL="0" lvl="0" indent="0" algn="ctr" rtl="0">
              <a:spcBef>
                <a:spcPts val="0"/>
              </a:spcBef>
              <a:spcAft>
                <a:spcPts val="0"/>
              </a:spcAft>
              <a:buNone/>
            </a:pPr>
            <a:r>
              <a:rPr lang="en" sz="1800" dirty="0">
                <a:latin typeface="Noteworthy Light" panose="02000400000000000000" pitchFamily="2" charset="77"/>
                <a:ea typeface="Noteworthy Light" panose="02000400000000000000" pitchFamily="2" charset="77"/>
              </a:rPr>
              <a:t>By: Noor</a:t>
            </a:r>
            <a:endParaRPr sz="1800" dirty="0">
              <a:latin typeface="Noteworthy Light" panose="02000400000000000000" pitchFamily="2" charset="77"/>
              <a:ea typeface="Noteworthy Light" panose="02000400000000000000" pitchFamily="2" charset="77"/>
            </a:endParaRPr>
          </a:p>
        </p:txBody>
      </p:sp>
      <p:pic>
        <p:nvPicPr>
          <p:cNvPr id="2" name="Animaker Voice 1.mp3" descr="Animaker Voice 1.mp3">
            <a:hlinkHover r:id="" action="ppaction://ole?verb=0"/>
            <a:extLst>
              <a:ext uri="{FF2B5EF4-FFF2-40B4-BE49-F238E27FC236}">
                <a16:creationId xmlns:a16="http://schemas.microsoft.com/office/drawing/2014/main" id="{986BB978-E0A3-5C48-92E1-43DE3C230C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53382" y="4752882"/>
            <a:ext cx="390617" cy="3906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2"/>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It Is O.K.</a:t>
            </a:r>
            <a:endParaRPr b="0" dirty="0">
              <a:solidFill>
                <a:srgbClr val="000000"/>
              </a:solidFill>
              <a:latin typeface="Bradley Hand" pitchFamily="2" charset="77"/>
            </a:endParaRPr>
          </a:p>
        </p:txBody>
      </p:sp>
      <p:sp>
        <p:nvSpPr>
          <p:cNvPr id="758" name="Google Shape;758;p22"/>
          <p:cNvSpPr txBox="1">
            <a:spLocks noGrp="1"/>
          </p:cNvSpPr>
          <p:nvPr>
            <p:ph type="body" idx="1"/>
          </p:nvPr>
        </p:nvSpPr>
        <p:spPr>
          <a:xfrm>
            <a:off x="1028400" y="1212225"/>
            <a:ext cx="7087200" cy="33030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Boys tend to associate art and literature with femininity and treat these subjects with indifference as they are discouraged from enjoying them. Research indicates that girls often draw “pretty” and life-like drawings while boys often draw action-based scenes. In response to these drawings, teachers may become concerned and disapprove of the boys’ drawings. The teacher may criticize the boys' art and encourage the boys to draw like girls; “Look at what Maria is drawing! Isn’t it pretty? Why don’t you try to draw something like that?” This discourages boys, making them feel that in order to be considered real artists they need to draw like girls, forming the misconception that art is “girly”. This also appears in writing. Teachers may disapprove when boys produce a somewhat “violent” piece of writing. Instead, teachers should encourage boys to improve creations by suggesting things such as adding detail or color. Violence in writing is permissible as long as the work does not represent the boy himself or somebody else. These pieces of work must not be threatening to anyone.</a:t>
            </a:r>
            <a:endParaRPr sz="1400" dirty="0">
              <a:solidFill>
                <a:srgbClr val="000000"/>
              </a:solidFill>
              <a:latin typeface="Noteworthy Light" panose="02000400000000000000" pitchFamily="2" charset="77"/>
              <a:ea typeface="Noteworthy Light" panose="02000400000000000000" pitchFamily="2" charset="77"/>
            </a:endParaRPr>
          </a:p>
        </p:txBody>
      </p:sp>
      <p:sp>
        <p:nvSpPr>
          <p:cNvPr id="759" name="Google Shape;759;p2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 name="Animaker Voice #7.mp3" descr="Animaker Voice #7.mp3">
            <a:hlinkClick r:id="" action="ppaction://media"/>
            <a:extLst>
              <a:ext uri="{FF2B5EF4-FFF2-40B4-BE49-F238E27FC236}">
                <a16:creationId xmlns:a16="http://schemas.microsoft.com/office/drawing/2014/main" id="{7E5D6BEB-27E6-4B43-A349-8CA6890656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4606" y="4676856"/>
            <a:ext cx="479394" cy="479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23"/>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Further Encouragement</a:t>
            </a:r>
            <a:endParaRPr b="0" dirty="0">
              <a:solidFill>
                <a:srgbClr val="000000"/>
              </a:solidFill>
              <a:latin typeface="Bradley Hand" pitchFamily="2" charset="77"/>
            </a:endParaRPr>
          </a:p>
        </p:txBody>
      </p:sp>
      <p:sp>
        <p:nvSpPr>
          <p:cNvPr id="767" name="Google Shape;767;p23"/>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In addition to this, teachers should try to encourage boys to be more creative engage in art projects, and present to them male role models that succeed in these "feminine" fields. Possible role models would be Ibrahim el-Salahi, one of the most influential modern African artists whose work is featured in the Museum of Modern Art, or Lemony </a:t>
            </a:r>
            <a:r>
              <a:rPr lang="en" sz="1400" dirty="0" err="1">
                <a:solidFill>
                  <a:srgbClr val="000000"/>
                </a:solidFill>
                <a:latin typeface="Noteworthy Light" panose="02000400000000000000" pitchFamily="2" charset="77"/>
                <a:ea typeface="Noteworthy Light" panose="02000400000000000000" pitchFamily="2" charset="77"/>
              </a:rPr>
              <a:t>Snicket</a:t>
            </a:r>
            <a:r>
              <a:rPr lang="en" sz="1400" dirty="0">
                <a:solidFill>
                  <a:srgbClr val="000000"/>
                </a:solidFill>
                <a:latin typeface="Noteworthy Light" panose="02000400000000000000" pitchFamily="2" charset="77"/>
                <a:ea typeface="Noteworthy Light" panose="02000400000000000000" pitchFamily="2" charset="77"/>
              </a:rPr>
              <a:t> (Daniel Handler), famous for his work of </a:t>
            </a:r>
            <a:r>
              <a:rPr lang="en" sz="1400" i="1" dirty="0">
                <a:solidFill>
                  <a:srgbClr val="000000"/>
                </a:solidFill>
                <a:latin typeface="Noteworthy Light" panose="02000400000000000000" pitchFamily="2" charset="77"/>
                <a:ea typeface="Noteworthy Light" panose="02000400000000000000" pitchFamily="2" charset="77"/>
              </a:rPr>
              <a:t>A Series of Unfortunate Events.</a:t>
            </a:r>
            <a:endParaRPr sz="1400" dirty="0">
              <a:latin typeface="Noteworthy Light" panose="02000400000000000000" pitchFamily="2" charset="77"/>
              <a:ea typeface="Noteworthy Light" panose="02000400000000000000" pitchFamily="2" charset="77"/>
            </a:endParaRPr>
          </a:p>
        </p:txBody>
      </p:sp>
      <p:sp>
        <p:nvSpPr>
          <p:cNvPr id="768" name="Google Shape;768;p23"/>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 name="Animaker Voice #8.mp3" descr="Animaker Voice #8.mp3">
            <a:hlinkClick r:id="" action="ppaction://media"/>
            <a:extLst>
              <a:ext uri="{FF2B5EF4-FFF2-40B4-BE49-F238E27FC236}">
                <a16:creationId xmlns:a16="http://schemas.microsoft.com/office/drawing/2014/main" id="{CF7E889E-479E-0646-85B2-D62B934936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1798" y="4669654"/>
            <a:ext cx="482202" cy="482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24"/>
          <p:cNvSpPr txBox="1">
            <a:spLocks noGrp="1"/>
          </p:cNvSpPr>
          <p:nvPr>
            <p:ph type="ctrTitle"/>
          </p:nvPr>
        </p:nvSpPr>
        <p:spPr>
          <a:xfrm>
            <a:off x="2112300" y="1599000"/>
            <a:ext cx="4919400" cy="19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Bradley Hand" pitchFamily="2" charset="77"/>
              </a:rPr>
              <a:t>3.</a:t>
            </a:r>
            <a:endParaRPr dirty="0">
              <a:latin typeface="Bradley Hand" pitchFamily="2" charset="77"/>
            </a:endParaRPr>
          </a:p>
          <a:p>
            <a:pPr marL="0" lvl="0" indent="0" algn="ctr" rtl="0">
              <a:spcBef>
                <a:spcPts val="0"/>
              </a:spcBef>
              <a:spcAft>
                <a:spcPts val="0"/>
              </a:spcAft>
              <a:buNone/>
            </a:pPr>
            <a:r>
              <a:rPr lang="en" b="0" dirty="0">
                <a:solidFill>
                  <a:srgbClr val="000000"/>
                </a:solidFill>
                <a:latin typeface="Bradley Hand" pitchFamily="2" charset="77"/>
              </a:rPr>
              <a:t>Differences Among Students</a:t>
            </a:r>
            <a:endParaRPr b="0" dirty="0">
              <a:solidFill>
                <a:srgbClr val="000000"/>
              </a:solidFill>
              <a:latin typeface="Bradley Hand" pitchFamily="2"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25"/>
          <p:cNvSpPr txBox="1">
            <a:spLocks noGrp="1"/>
          </p:cNvSpPr>
          <p:nvPr>
            <p:ph type="body" idx="1"/>
          </p:nvPr>
        </p:nvSpPr>
        <p:spPr>
          <a:xfrm>
            <a:off x="1493775" y="806850"/>
            <a:ext cx="5905200" cy="550200"/>
          </a:xfrm>
          <a:prstGeom prst="rect">
            <a:avLst/>
          </a:prstGeom>
        </p:spPr>
        <p:txBody>
          <a:bodyPr spcFirstLastPara="1" wrap="square" lIns="0" tIns="0" rIns="0" bIns="0" anchor="t" anchorCtr="0">
            <a:noAutofit/>
          </a:bodyPr>
          <a:lstStyle/>
          <a:p>
            <a:pPr marL="0" lvl="0" indent="0" algn="ctr" rtl="0">
              <a:spcBef>
                <a:spcPts val="360"/>
              </a:spcBef>
              <a:spcAft>
                <a:spcPts val="0"/>
              </a:spcAft>
              <a:buNone/>
            </a:pPr>
            <a:r>
              <a:rPr lang="en" sz="3000" dirty="0">
                <a:solidFill>
                  <a:srgbClr val="000000"/>
                </a:solidFill>
                <a:latin typeface="Bradley Hand" pitchFamily="2" charset="77"/>
                <a:ea typeface="Amatic SC"/>
                <a:cs typeface="Amatic SC"/>
                <a:sym typeface="Amatic SC"/>
              </a:rPr>
              <a:t>Be All Inclusive</a:t>
            </a:r>
            <a:endParaRPr sz="3000" dirty="0">
              <a:solidFill>
                <a:srgbClr val="000000"/>
              </a:solidFill>
              <a:latin typeface="Bradley Hand" pitchFamily="2" charset="77"/>
              <a:ea typeface="Amatic SC"/>
              <a:cs typeface="Amatic SC"/>
              <a:sym typeface="Amatic SC"/>
            </a:endParaRPr>
          </a:p>
        </p:txBody>
      </p:sp>
      <p:sp>
        <p:nvSpPr>
          <p:cNvPr id="780" name="Google Shape;780;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781" name="Google Shape;781;p25"/>
          <p:cNvSpPr txBox="1"/>
          <p:nvPr/>
        </p:nvSpPr>
        <p:spPr>
          <a:xfrm>
            <a:off x="1340700" y="1626000"/>
            <a:ext cx="6462600" cy="31653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Moving beyond gender distinction, humans vary with individuality; not all girls fit within a certain criteria and not all boys fit within another criteria. Sometimes people overlap, a girl’s behavior may be similar to a boy’s and a boy’s may be similar to a girl’s. With that, it is important to be aware that some students may not be like the other students of their gender. To accomplish this, gender biases must be discarded, and new practices must be adopted:</a:t>
            </a:r>
            <a:endParaRPr dirty="0">
              <a:latin typeface="Noteworthy Light" panose="02000400000000000000" pitchFamily="2" charset="77"/>
              <a:ea typeface="Noteworthy Light" panose="02000400000000000000" pitchFamily="2" charset="77"/>
              <a:cs typeface="Quicksand"/>
              <a:sym typeface="Quicksand"/>
            </a:endParaRPr>
          </a:p>
          <a:p>
            <a:pPr marL="457200" lvl="0" indent="-317500" algn="l" rtl="0">
              <a:lnSpc>
                <a:spcPct val="115000"/>
              </a:lnSpc>
              <a:spcBef>
                <a:spcPts val="80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Refrain from using language that denies a gender of participation (i.e. “he” or “she” only, “workmen”). </a:t>
            </a:r>
            <a:endParaRPr dirty="0">
              <a:latin typeface="Noteworthy Light" panose="02000400000000000000" pitchFamily="2" charset="77"/>
              <a:ea typeface="Noteworthy Light" panose="02000400000000000000" pitchFamily="2" charset="77"/>
              <a:cs typeface="Quicksand"/>
              <a:sym typeface="Quicksand"/>
            </a:endParaRPr>
          </a:p>
          <a:p>
            <a:pPr marL="457200" lvl="0" indent="-317500" algn="l" rtl="0">
              <a:lnSpc>
                <a:spcPct val="115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Inspect book for gender-biased content. </a:t>
            </a:r>
            <a:endParaRPr dirty="0">
              <a:latin typeface="Noteworthy Light" panose="02000400000000000000" pitchFamily="2" charset="77"/>
              <a:ea typeface="Noteworthy Light" panose="02000400000000000000" pitchFamily="2" charset="77"/>
              <a:cs typeface="Quicksand"/>
              <a:sym typeface="Quicksand"/>
            </a:endParaRPr>
          </a:p>
          <a:p>
            <a:pPr marL="457200" lvl="0" indent="-317500" algn="l" rtl="0">
              <a:lnSpc>
                <a:spcPct val="115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Do not ridicule nor allow students to ridicule each other based on gender and encourage inclusion of both sexes in all activities.</a:t>
            </a:r>
            <a:endParaRPr dirty="0">
              <a:latin typeface="Noteworthy Light" panose="02000400000000000000" pitchFamily="2" charset="77"/>
              <a:ea typeface="Noteworthy Light" panose="02000400000000000000" pitchFamily="2" charset="77"/>
              <a:cs typeface="Quicksand"/>
              <a:sym typeface="Quicksand"/>
            </a:endParaRPr>
          </a:p>
        </p:txBody>
      </p:sp>
      <p:pic>
        <p:nvPicPr>
          <p:cNvPr id="2" name="Animaker Voice #9.mp3" descr="Animaker Voice #9.mp3">
            <a:hlinkClick r:id="" action="ppaction://media"/>
            <a:extLst>
              <a:ext uri="{FF2B5EF4-FFF2-40B4-BE49-F238E27FC236}">
                <a16:creationId xmlns:a16="http://schemas.microsoft.com/office/drawing/2014/main" id="{922ED615-71D9-3A48-A08E-BC5AC7098E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3483" y="4672983"/>
            <a:ext cx="470517" cy="470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26"/>
          <p:cNvSpPr txBox="1">
            <a:spLocks noGrp="1"/>
          </p:cNvSpPr>
          <p:nvPr>
            <p:ph type="ctrTitle"/>
          </p:nvPr>
        </p:nvSpPr>
        <p:spPr>
          <a:xfrm>
            <a:off x="2114400" y="1513400"/>
            <a:ext cx="4915200" cy="146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Bradley Hand" pitchFamily="2" charset="77"/>
              </a:rPr>
              <a:t>4.</a:t>
            </a:r>
            <a:endParaRPr dirty="0">
              <a:latin typeface="Bradley Hand" pitchFamily="2" charset="77"/>
            </a:endParaRPr>
          </a:p>
          <a:p>
            <a:pPr marL="0" lvl="0" indent="0" algn="ctr" rtl="0">
              <a:spcBef>
                <a:spcPts val="0"/>
              </a:spcBef>
              <a:spcAft>
                <a:spcPts val="0"/>
              </a:spcAft>
              <a:buNone/>
            </a:pPr>
            <a:r>
              <a:rPr lang="en" b="0" dirty="0">
                <a:solidFill>
                  <a:srgbClr val="000000"/>
                </a:solidFill>
                <a:latin typeface="Bradley Hand" pitchFamily="2" charset="77"/>
              </a:rPr>
              <a:t>Islamic Perspective</a:t>
            </a:r>
            <a:endParaRPr b="0" dirty="0">
              <a:solidFill>
                <a:srgbClr val="000000"/>
              </a:solidFill>
              <a:latin typeface="Bradley Hand" pitchFamily="2"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27"/>
          <p:cNvSpPr txBox="1">
            <a:spLocks noGrp="1"/>
          </p:cNvSpPr>
          <p:nvPr>
            <p:ph type="body" idx="1"/>
          </p:nvPr>
        </p:nvSpPr>
        <p:spPr>
          <a:xfrm>
            <a:off x="1233300" y="1109475"/>
            <a:ext cx="6677400" cy="3231300"/>
          </a:xfrm>
          <a:prstGeom prst="rect">
            <a:avLst/>
          </a:prstGeom>
        </p:spPr>
        <p:txBody>
          <a:bodyPr spcFirstLastPara="1" wrap="square" lIns="0" tIns="0" rIns="0" bIns="0" anchor="t" anchorCtr="0">
            <a:noAutofit/>
          </a:bodyPr>
          <a:lstStyle/>
          <a:p>
            <a:pPr marL="0" lvl="0" indent="457200" algn="l" rtl="0">
              <a:lnSpc>
                <a:spcPct val="115000"/>
              </a:lnSpc>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Education is a very important topic within the Islamic religion. When the angel </a:t>
            </a:r>
            <a:r>
              <a:rPr lang="en" dirty="0" err="1">
                <a:solidFill>
                  <a:srgbClr val="000000"/>
                </a:solidFill>
                <a:latin typeface="Noteworthy Light" panose="02000400000000000000" pitchFamily="2" charset="77"/>
                <a:ea typeface="Noteworthy Light" panose="02000400000000000000" pitchFamily="2" charset="77"/>
              </a:rPr>
              <a:t>Jibreel</a:t>
            </a:r>
            <a:r>
              <a:rPr lang="en" dirty="0">
                <a:solidFill>
                  <a:srgbClr val="000000"/>
                </a:solidFill>
                <a:latin typeface="Noteworthy Light" panose="02000400000000000000" pitchFamily="2" charset="77"/>
                <a:ea typeface="Noteworthy Light" panose="02000400000000000000" pitchFamily="2" charset="77"/>
              </a:rPr>
              <a:t> (Gabriel), peace be upon him, ascended to the Prophet Muhammad (peace and blessings be upon him) for the first time, </a:t>
            </a:r>
            <a:r>
              <a:rPr lang="en" dirty="0" err="1">
                <a:solidFill>
                  <a:srgbClr val="000000"/>
                </a:solidFill>
                <a:latin typeface="Noteworthy Light" panose="02000400000000000000" pitchFamily="2" charset="77"/>
                <a:ea typeface="Noteworthy Light" panose="02000400000000000000" pitchFamily="2" charset="77"/>
              </a:rPr>
              <a:t>Jibreel</a:t>
            </a:r>
            <a:r>
              <a:rPr lang="en" dirty="0">
                <a:solidFill>
                  <a:srgbClr val="000000"/>
                </a:solidFill>
                <a:latin typeface="Noteworthy Light" panose="02000400000000000000" pitchFamily="2" charset="77"/>
                <a:ea typeface="Noteworthy Light" panose="02000400000000000000" pitchFamily="2" charset="77"/>
              </a:rPr>
              <a:t> revealed the first verses of the Quran: </a:t>
            </a:r>
            <a:endParaRPr dirty="0">
              <a:solidFill>
                <a:srgbClr val="000000"/>
              </a:solidFill>
              <a:latin typeface="Noteworthy Light" panose="02000400000000000000" pitchFamily="2" charset="77"/>
              <a:ea typeface="Noteworthy Light" panose="02000400000000000000" pitchFamily="2" charset="77"/>
            </a:endParaRPr>
          </a:p>
          <a:p>
            <a:pPr marL="457200" lvl="0" indent="0" algn="l" rtl="0">
              <a:lnSpc>
                <a:spcPct val="115000"/>
              </a:lnSpc>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“Read. Read in the name of thy Lord who created; [He] created the human being from blood clot. Read in the name of thy Lord who taught by the pen: [He] taught the human being what he did not know.” (96: 1-5) </a:t>
            </a:r>
            <a:endParaRPr dirty="0">
              <a:solidFill>
                <a:srgbClr val="000000"/>
              </a:solidFill>
              <a:latin typeface="Noteworthy Light" panose="02000400000000000000" pitchFamily="2" charset="77"/>
              <a:ea typeface="Noteworthy Light" panose="02000400000000000000" pitchFamily="2" charset="77"/>
            </a:endParaRPr>
          </a:p>
          <a:p>
            <a:pPr marL="0" lvl="0" indent="457200" algn="l" rtl="0">
              <a:lnSpc>
                <a:spcPct val="115000"/>
              </a:lnSpc>
              <a:spcBef>
                <a:spcPts val="900"/>
              </a:spcBef>
              <a:spcAft>
                <a:spcPts val="900"/>
              </a:spcAft>
              <a:buNone/>
            </a:pPr>
            <a:r>
              <a:rPr lang="en" dirty="0">
                <a:solidFill>
                  <a:srgbClr val="000000"/>
                </a:solidFill>
                <a:latin typeface="Noteworthy Light" panose="02000400000000000000" pitchFamily="2" charset="77"/>
                <a:ea typeface="Noteworthy Light" panose="02000400000000000000" pitchFamily="2" charset="77"/>
              </a:rPr>
              <a:t>Additionally, Allah (glory be to the Almighty) has stressed that knowledge makes a large difference between those who seek it and those who do not, as stated in the Quran, "Are those who have knowledge equal to those who do not have knowledge?”(39:9). From this, God has shown the importance of education. </a:t>
            </a:r>
            <a:endParaRPr dirty="0">
              <a:latin typeface="Noteworthy Light" panose="02000400000000000000" pitchFamily="2" charset="77"/>
              <a:ea typeface="Noteworthy Light" panose="02000400000000000000" pitchFamily="2" charset="77"/>
            </a:endParaRPr>
          </a:p>
        </p:txBody>
      </p:sp>
      <p:sp>
        <p:nvSpPr>
          <p:cNvPr id="793" name="Google Shape;793;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794" name="Google Shape;794;p27"/>
          <p:cNvSpPr txBox="1"/>
          <p:nvPr/>
        </p:nvSpPr>
        <p:spPr>
          <a:xfrm>
            <a:off x="1693475" y="501050"/>
            <a:ext cx="5757000" cy="7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Bradley Hand" pitchFamily="2" charset="77"/>
                <a:ea typeface="Amatic SC"/>
                <a:cs typeface="Amatic SC"/>
                <a:sym typeface="Amatic SC"/>
              </a:rPr>
              <a:t>What the Quran Says</a:t>
            </a:r>
            <a:endParaRPr sz="3000" dirty="0">
              <a:latin typeface="Bradley Hand" pitchFamily="2" charset="77"/>
              <a:ea typeface="Amatic SC"/>
              <a:cs typeface="Amatic SC"/>
              <a:sym typeface="Amatic SC"/>
            </a:endParaRPr>
          </a:p>
        </p:txBody>
      </p:sp>
      <p:pic>
        <p:nvPicPr>
          <p:cNvPr id="2" name="Animaker Voice #10.mp3" descr="Animaker Voice #10.mp3">
            <a:hlinkClick r:id="" action="ppaction://media"/>
            <a:extLst>
              <a:ext uri="{FF2B5EF4-FFF2-40B4-BE49-F238E27FC236}">
                <a16:creationId xmlns:a16="http://schemas.microsoft.com/office/drawing/2014/main" id="{DE651A03-7594-E240-9D91-0404A4B57E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7926" y="4749849"/>
            <a:ext cx="456073" cy="456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8"/>
          <p:cNvSpPr txBox="1">
            <a:spLocks noGrp="1"/>
          </p:cNvSpPr>
          <p:nvPr>
            <p:ph type="body" idx="1"/>
          </p:nvPr>
        </p:nvSpPr>
        <p:spPr>
          <a:xfrm>
            <a:off x="603300" y="940750"/>
            <a:ext cx="8292900" cy="4024500"/>
          </a:xfrm>
          <a:prstGeom prst="rect">
            <a:avLst/>
          </a:prstGeom>
        </p:spPr>
        <p:txBody>
          <a:bodyPr spcFirstLastPara="1" wrap="square" lIns="0" tIns="0" rIns="0" bIns="0" anchor="t" anchorCtr="0">
            <a:noAutofit/>
          </a:bodyPr>
          <a:lstStyle/>
          <a:p>
            <a:pPr marL="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Muhammed (peace and blessings be upon him) also displays this importance through his sunnah. As recorded in </a:t>
            </a:r>
            <a:r>
              <a:rPr lang="en" dirty="0" err="1">
                <a:solidFill>
                  <a:srgbClr val="000000"/>
                </a:solidFill>
                <a:latin typeface="Noteworthy Light" panose="02000400000000000000" pitchFamily="2" charset="77"/>
                <a:ea typeface="Noteworthy Light" panose="02000400000000000000" pitchFamily="2" charset="77"/>
              </a:rPr>
              <a:t>Sunan</a:t>
            </a:r>
            <a:r>
              <a:rPr lang="en" dirty="0">
                <a:solidFill>
                  <a:srgbClr val="000000"/>
                </a:solidFill>
                <a:latin typeface="Noteworthy Light" panose="02000400000000000000" pitchFamily="2" charset="77"/>
                <a:ea typeface="Noteworthy Light" panose="02000400000000000000" pitchFamily="2" charset="77"/>
              </a:rPr>
              <a:t> ibn </a:t>
            </a:r>
            <a:r>
              <a:rPr lang="en" dirty="0" err="1">
                <a:solidFill>
                  <a:srgbClr val="000000"/>
                </a:solidFill>
                <a:latin typeface="Noteworthy Light" panose="02000400000000000000" pitchFamily="2" charset="77"/>
                <a:ea typeface="Noteworthy Light" panose="02000400000000000000" pitchFamily="2" charset="77"/>
              </a:rPr>
              <a:t>Majah</a:t>
            </a:r>
            <a:r>
              <a:rPr lang="en" dirty="0">
                <a:solidFill>
                  <a:srgbClr val="000000"/>
                </a:solidFill>
                <a:latin typeface="Noteworthy Light" panose="02000400000000000000" pitchFamily="2" charset="77"/>
                <a:ea typeface="Noteworthy Light" panose="02000400000000000000" pitchFamily="2" charset="77"/>
              </a:rPr>
              <a:t>: </a:t>
            </a:r>
            <a:endParaRPr dirty="0">
              <a:solidFill>
                <a:srgbClr val="000000"/>
              </a:solidFill>
              <a:latin typeface="Noteworthy Light" panose="02000400000000000000" pitchFamily="2" charset="77"/>
              <a:ea typeface="Noteworthy Light" panose="02000400000000000000" pitchFamily="2" charset="77"/>
            </a:endParaRPr>
          </a:p>
          <a:p>
            <a:pPr marL="45720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Anas ibn Malik (may Allah be pleased with him) narrated that the Prophet said:</a:t>
            </a:r>
            <a:endParaRPr dirty="0">
              <a:solidFill>
                <a:srgbClr val="000000"/>
              </a:solidFill>
              <a:latin typeface="Noteworthy Light" panose="02000400000000000000" pitchFamily="2" charset="77"/>
              <a:ea typeface="Noteworthy Light" panose="02000400000000000000" pitchFamily="2" charset="77"/>
            </a:endParaRPr>
          </a:p>
          <a:p>
            <a:pPr marL="45720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"Seeking knowledge is a duty upon every Muslim”</a:t>
            </a:r>
            <a:endParaRPr dirty="0">
              <a:solidFill>
                <a:srgbClr val="000000"/>
              </a:solidFill>
              <a:latin typeface="Noteworthy Light" panose="02000400000000000000" pitchFamily="2" charset="77"/>
              <a:ea typeface="Noteworthy Light" panose="02000400000000000000" pitchFamily="2" charset="77"/>
            </a:endParaRPr>
          </a:p>
          <a:p>
            <a:pPr marL="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Here the Prophet Muhammad makes it evident that Muslims should pursue education no matter what, implying that education is an obligation on a person regardless of gender. He (peace and blessings be upon him) has taught Muslims through his actions that knowledge should be available to all and to never discriminate, as recorded in Sahih Al-Bukhari: </a:t>
            </a:r>
            <a:endParaRPr dirty="0">
              <a:solidFill>
                <a:srgbClr val="000000"/>
              </a:solidFill>
              <a:latin typeface="Noteworthy Light" panose="02000400000000000000" pitchFamily="2" charset="77"/>
              <a:ea typeface="Noteworthy Light" panose="02000400000000000000" pitchFamily="2" charset="77"/>
            </a:endParaRPr>
          </a:p>
          <a:p>
            <a:pPr marL="45720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Abu Said Al-</a:t>
            </a:r>
            <a:r>
              <a:rPr lang="en" dirty="0" err="1">
                <a:solidFill>
                  <a:srgbClr val="000000"/>
                </a:solidFill>
                <a:latin typeface="Noteworthy Light" panose="02000400000000000000" pitchFamily="2" charset="77"/>
                <a:ea typeface="Noteworthy Light" panose="02000400000000000000" pitchFamily="2" charset="77"/>
              </a:rPr>
              <a:t>Khudri</a:t>
            </a:r>
            <a:r>
              <a:rPr lang="en" dirty="0">
                <a:solidFill>
                  <a:srgbClr val="000000"/>
                </a:solidFill>
                <a:latin typeface="Noteworthy Light" panose="02000400000000000000" pitchFamily="2" charset="77"/>
                <a:ea typeface="Noteworthy Light" panose="02000400000000000000" pitchFamily="2" charset="77"/>
              </a:rPr>
              <a:t> narrated: </a:t>
            </a:r>
            <a:endParaRPr dirty="0">
              <a:solidFill>
                <a:srgbClr val="000000"/>
              </a:solidFill>
              <a:latin typeface="Noteworthy Light" panose="02000400000000000000" pitchFamily="2" charset="77"/>
              <a:ea typeface="Noteworthy Light" panose="02000400000000000000" pitchFamily="2" charset="77"/>
            </a:endParaRPr>
          </a:p>
          <a:p>
            <a:pPr marL="45720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“Some women requested the Prophet to fix a day for them as the men were taking all his time. On that he promised them one day for religious lessons and commandments.”</a:t>
            </a:r>
            <a:endParaRPr dirty="0">
              <a:solidFill>
                <a:srgbClr val="000000"/>
              </a:solidFill>
              <a:latin typeface="Noteworthy Light" panose="02000400000000000000" pitchFamily="2" charset="77"/>
              <a:ea typeface="Noteworthy Light" panose="02000400000000000000" pitchFamily="2" charset="77"/>
            </a:endParaRPr>
          </a:p>
          <a:p>
            <a:pPr marL="0" lvl="0" indent="0" algn="l" rtl="0">
              <a:spcBef>
                <a:spcPts val="900"/>
              </a:spcBef>
              <a:spcAft>
                <a:spcPts val="0"/>
              </a:spcAft>
              <a:buNone/>
            </a:pPr>
            <a:r>
              <a:rPr lang="en" dirty="0">
                <a:solidFill>
                  <a:srgbClr val="000000"/>
                </a:solidFill>
                <a:latin typeface="Noteworthy Light" panose="02000400000000000000" pitchFamily="2" charset="77"/>
                <a:ea typeface="Noteworthy Light" panose="02000400000000000000" pitchFamily="2" charset="77"/>
              </a:rPr>
              <a:t>Boys and girls generally learn differently, and by that, it is a duty for Muslim communities to accommodate these differences to help each person fulfill the commands of Allah and His Prophet.</a:t>
            </a:r>
            <a:endParaRPr dirty="0">
              <a:solidFill>
                <a:srgbClr val="000000"/>
              </a:solidFill>
              <a:latin typeface="Noteworthy Light" panose="02000400000000000000" pitchFamily="2" charset="77"/>
              <a:ea typeface="Noteworthy Light" panose="02000400000000000000" pitchFamily="2" charset="77"/>
            </a:endParaRPr>
          </a:p>
          <a:p>
            <a:pPr marL="0" lvl="0" indent="0" algn="ctr" rtl="0">
              <a:spcBef>
                <a:spcPts val="900"/>
              </a:spcBef>
              <a:spcAft>
                <a:spcPts val="0"/>
              </a:spcAft>
              <a:buNone/>
            </a:pPr>
            <a:endParaRPr dirty="0"/>
          </a:p>
        </p:txBody>
      </p:sp>
      <p:sp>
        <p:nvSpPr>
          <p:cNvPr id="801" name="Google Shape;801;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802" name="Google Shape;802;p28"/>
          <p:cNvSpPr txBox="1"/>
          <p:nvPr/>
        </p:nvSpPr>
        <p:spPr>
          <a:xfrm>
            <a:off x="1366200" y="465900"/>
            <a:ext cx="64116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Bradley Hand" pitchFamily="2" charset="77"/>
                <a:ea typeface="Amatic SC"/>
                <a:cs typeface="Amatic SC"/>
                <a:sym typeface="Amatic SC"/>
              </a:rPr>
              <a:t>What the Sunnah Says</a:t>
            </a:r>
            <a:endParaRPr sz="3000" dirty="0">
              <a:latin typeface="Bradley Hand" pitchFamily="2" charset="77"/>
              <a:ea typeface="Amatic SC"/>
              <a:cs typeface="Amatic SC"/>
              <a:sym typeface="Amatic SC"/>
            </a:endParaRPr>
          </a:p>
        </p:txBody>
      </p:sp>
      <p:pic>
        <p:nvPicPr>
          <p:cNvPr id="2" name="Animaker Voice #11.mp3" descr="Animaker Voice #11.mp3">
            <a:hlinkClick r:id="" action="ppaction://media"/>
            <a:extLst>
              <a:ext uri="{FF2B5EF4-FFF2-40B4-BE49-F238E27FC236}">
                <a16:creationId xmlns:a16="http://schemas.microsoft.com/office/drawing/2014/main" id="{6639D342-5EAD-DB4F-B608-A7542E00F7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39687" y="4666080"/>
            <a:ext cx="477717" cy="477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2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809" name="Google Shape;809;p29"/>
          <p:cNvSpPr txBox="1"/>
          <p:nvPr/>
        </p:nvSpPr>
        <p:spPr>
          <a:xfrm>
            <a:off x="478950" y="593475"/>
            <a:ext cx="8256600" cy="3842100"/>
          </a:xfrm>
          <a:prstGeom prst="rect">
            <a:avLst/>
          </a:prstGeom>
          <a:noFill/>
          <a:ln>
            <a:noFill/>
          </a:ln>
        </p:spPr>
        <p:txBody>
          <a:bodyPr spcFirstLastPara="1" wrap="square" lIns="91425" tIns="91425" rIns="91425" bIns="91425" anchor="t" anchorCtr="0">
            <a:noAutofit/>
          </a:bodyPr>
          <a:lstStyle/>
          <a:p>
            <a:pPr marL="0" lvl="0" indent="0" algn="ctr" rtl="0">
              <a:lnSpc>
                <a:spcPct val="140000"/>
              </a:lnSpc>
              <a:spcBef>
                <a:spcPts val="800"/>
              </a:spcBef>
              <a:spcAft>
                <a:spcPts val="0"/>
              </a:spcAft>
              <a:buNone/>
            </a:pPr>
            <a:r>
              <a:rPr lang="en" sz="3000" dirty="0">
                <a:latin typeface="Bradley Hand" pitchFamily="2" charset="77"/>
                <a:ea typeface="Amatic SC"/>
                <a:cs typeface="Amatic SC"/>
                <a:sym typeface="Amatic SC"/>
              </a:rPr>
              <a:t>References:</a:t>
            </a:r>
            <a:endParaRPr sz="3000" dirty="0">
              <a:latin typeface="Bradley Hand" pitchFamily="2" charset="77"/>
              <a:ea typeface="Amatic SC"/>
              <a:cs typeface="Amatic SC"/>
              <a:sym typeface="Amatic SC"/>
            </a:endParaRPr>
          </a:p>
          <a:p>
            <a:pPr marL="0" lvl="0" indent="0" algn="l" rtl="0">
              <a:lnSpc>
                <a:spcPct val="140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Sax, Leonard, M. D., Ph. D. (2019). Why Gender Matters: What Parents and Teachers Need to</a:t>
            </a:r>
            <a:endParaRPr dirty="0">
              <a:latin typeface="Noteworthy Light" panose="02000400000000000000" pitchFamily="2" charset="77"/>
              <a:ea typeface="Noteworthy Light" panose="02000400000000000000" pitchFamily="2" charset="77"/>
              <a:cs typeface="Quicksand"/>
              <a:sym typeface="Quicksand"/>
            </a:endParaRPr>
          </a:p>
          <a:p>
            <a:pPr marL="0" lvl="0" indent="457200" algn="l" rtl="0">
              <a:lnSpc>
                <a:spcPct val="140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Know About the Emerging Science of Sex Differences. Talk presented at Michigan Islamic</a:t>
            </a:r>
            <a:endParaRPr dirty="0">
              <a:latin typeface="Noteworthy Light" panose="02000400000000000000" pitchFamily="2" charset="77"/>
              <a:ea typeface="Noteworthy Light" panose="02000400000000000000" pitchFamily="2" charset="77"/>
              <a:cs typeface="Quicksand"/>
              <a:sym typeface="Quicksand"/>
            </a:endParaRPr>
          </a:p>
          <a:p>
            <a:pPr marL="0" lvl="0" indent="457200" algn="l" rtl="0">
              <a:lnSpc>
                <a:spcPct val="140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Academy, Ann Arbor, US.</a:t>
            </a:r>
            <a:endParaRPr dirty="0">
              <a:latin typeface="Noteworthy Light" panose="02000400000000000000" pitchFamily="2" charset="77"/>
              <a:ea typeface="Noteworthy Light" panose="02000400000000000000" pitchFamily="2" charset="77"/>
              <a:cs typeface="Quicksand"/>
              <a:sym typeface="Quicksand"/>
            </a:endParaRPr>
          </a:p>
          <a:p>
            <a:pPr marL="0" lvl="0" indent="0" algn="l" rtl="0">
              <a:lnSpc>
                <a:spcPct val="140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Sax, Leonard, M. D., Ph. D. (2017). Why Gender Matters: What Parents and Teachers Need to</a:t>
            </a:r>
            <a:endParaRPr dirty="0">
              <a:latin typeface="Noteworthy Light" panose="02000400000000000000" pitchFamily="2" charset="77"/>
              <a:ea typeface="Noteworthy Light" panose="02000400000000000000" pitchFamily="2" charset="77"/>
              <a:cs typeface="Quicksand"/>
              <a:sym typeface="Quicksand"/>
            </a:endParaRPr>
          </a:p>
          <a:p>
            <a:pPr marL="0" lvl="0" indent="457200" algn="l" rtl="0">
              <a:lnSpc>
                <a:spcPct val="140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Know About the Emerging Science of Sex Differences. Random House Inc.</a:t>
            </a:r>
            <a:endParaRPr dirty="0">
              <a:latin typeface="Noteworthy Light" panose="02000400000000000000" pitchFamily="2" charset="77"/>
              <a:ea typeface="Noteworthy Light" panose="02000400000000000000" pitchFamily="2" charset="77"/>
              <a:cs typeface="Quicksand"/>
              <a:sym typeface="Quicksand"/>
            </a:endParaRPr>
          </a:p>
          <a:p>
            <a:pPr marL="0" lvl="0" indent="0" algn="l" rtl="0">
              <a:lnSpc>
                <a:spcPct val="140000"/>
              </a:lnSpc>
              <a:spcBef>
                <a:spcPts val="80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Teaching Tolerance (1997). Starting Small: Teaching Tolerance in Preschool and the Early Grades. PDF. Southern Poverty Law Center. Retrieved from 	</a:t>
            </a:r>
            <a:r>
              <a:rPr lang="en" u="sng" dirty="0">
                <a:solidFill>
                  <a:schemeClr val="hlink"/>
                </a:solidFill>
                <a:latin typeface="Noteworthy Light" panose="02000400000000000000" pitchFamily="2" charset="77"/>
                <a:ea typeface="Noteworthy Light" panose="02000400000000000000" pitchFamily="2" charset="77"/>
                <a:cs typeface="Quicksand"/>
                <a:sym typeface="Quicksand"/>
                <a:hlinkClick r:id="rId3"/>
              </a:rPr>
              <a:t>http://www.tolerance.org/sites/default/files/kits/Teachers_Study_Guide.pdf</a:t>
            </a:r>
            <a:r>
              <a:rPr lang="en" dirty="0">
                <a:latin typeface="Noteworthy Light" panose="02000400000000000000" pitchFamily="2" charset="77"/>
                <a:ea typeface="Noteworthy Light" panose="02000400000000000000" pitchFamily="2" charset="77"/>
                <a:cs typeface="Quicksand"/>
                <a:sym typeface="Quicksand"/>
              </a:rPr>
              <a:t> </a:t>
            </a:r>
            <a:endParaRPr dirty="0">
              <a:latin typeface="Noteworthy Light" panose="02000400000000000000" pitchFamily="2" charset="77"/>
              <a:ea typeface="Noteworthy Light" panose="02000400000000000000" pitchFamily="2" charset="77"/>
              <a:cs typeface="Quicksand"/>
              <a:sym typeface="Quicksand"/>
            </a:endParaRPr>
          </a:p>
          <a:p>
            <a:pPr marL="0" lvl="0" indent="0" algn="l" rtl="0">
              <a:spcBef>
                <a:spcPts val="800"/>
              </a:spcBef>
              <a:spcAft>
                <a:spcPts val="0"/>
              </a:spcAft>
              <a:buNone/>
            </a:pPr>
            <a:endParaRPr dirty="0">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30"/>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0" dirty="0">
                <a:solidFill>
                  <a:schemeClr val="tx2">
                    <a:lumMod val="10000"/>
                  </a:schemeClr>
                </a:solidFill>
                <a:latin typeface="Bradley Hand" pitchFamily="2" charset="77"/>
              </a:rPr>
              <a:t>“And say: My Lord, increase me in knowledge”</a:t>
            </a:r>
            <a:endParaRPr b="0" dirty="0">
              <a:solidFill>
                <a:schemeClr val="tx2">
                  <a:lumMod val="10000"/>
                </a:schemeClr>
              </a:solidFill>
              <a:latin typeface="Bradley Hand" pitchFamily="2" charset="77"/>
            </a:endParaRPr>
          </a:p>
          <a:p>
            <a:pPr marL="0" lvl="0" indent="0" algn="ctr" rtl="0">
              <a:spcBef>
                <a:spcPts val="0"/>
              </a:spcBef>
              <a:spcAft>
                <a:spcPts val="0"/>
              </a:spcAft>
              <a:buNone/>
            </a:pPr>
            <a:endParaRPr b="0" dirty="0">
              <a:solidFill>
                <a:schemeClr val="tx2">
                  <a:lumMod val="10000"/>
                </a:schemeClr>
              </a:solidFill>
              <a:latin typeface="Bradley Hand" pitchFamily="2" charset="77"/>
            </a:endParaRPr>
          </a:p>
          <a:p>
            <a:pPr marL="0" lvl="0" indent="0" algn="ctr" rtl="0">
              <a:spcBef>
                <a:spcPts val="0"/>
              </a:spcBef>
              <a:spcAft>
                <a:spcPts val="0"/>
              </a:spcAft>
              <a:buNone/>
            </a:pPr>
            <a:r>
              <a:rPr lang="en" b="0" dirty="0">
                <a:solidFill>
                  <a:schemeClr val="tx2">
                    <a:lumMod val="10000"/>
                  </a:schemeClr>
                </a:solidFill>
                <a:latin typeface="Bradley Hand" pitchFamily="2" charset="77"/>
              </a:rPr>
              <a:t>Quran 20:114</a:t>
            </a:r>
            <a:endParaRPr b="0" dirty="0">
              <a:solidFill>
                <a:schemeClr val="tx2">
                  <a:lumMod val="10000"/>
                </a:schemeClr>
              </a:solidFill>
              <a:latin typeface="Bradley Hand" pitchFamily="2" charset="77"/>
            </a:endParaRPr>
          </a:p>
        </p:txBody>
      </p:sp>
      <p:sp>
        <p:nvSpPr>
          <p:cNvPr id="815" name="Google Shape;815;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31"/>
          <p:cNvSpPr txBox="1">
            <a:spLocks noGrp="1"/>
          </p:cNvSpPr>
          <p:nvPr>
            <p:ph type="ctrTitle"/>
          </p:nvPr>
        </p:nvSpPr>
        <p:spPr>
          <a:xfrm>
            <a:off x="2112300" y="1180730"/>
            <a:ext cx="4919400" cy="218385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Bradley Hand" pitchFamily="2" charset="77"/>
              </a:rPr>
              <a:t>5.</a:t>
            </a:r>
            <a:endParaRPr dirty="0">
              <a:latin typeface="Bradley Hand" pitchFamily="2" charset="77"/>
            </a:endParaRPr>
          </a:p>
          <a:p>
            <a:pPr marL="0" lvl="0" indent="0" algn="ctr" rtl="0">
              <a:spcBef>
                <a:spcPts val="0"/>
              </a:spcBef>
              <a:spcAft>
                <a:spcPts val="0"/>
              </a:spcAft>
              <a:buNone/>
            </a:pPr>
            <a:r>
              <a:rPr lang="en" b="0" dirty="0">
                <a:solidFill>
                  <a:srgbClr val="000000"/>
                </a:solidFill>
                <a:latin typeface="Bradley Hand" pitchFamily="2" charset="77"/>
              </a:rPr>
              <a:t>Questions to Ponder</a:t>
            </a:r>
            <a:endParaRPr b="0" dirty="0">
              <a:solidFill>
                <a:srgbClr val="000000"/>
              </a:solidFill>
              <a:latin typeface="Bradley Hand"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701" name="Google Shape;701;p14"/>
          <p:cNvSpPr txBox="1"/>
          <p:nvPr/>
        </p:nvSpPr>
        <p:spPr>
          <a:xfrm>
            <a:off x="224125" y="885275"/>
            <a:ext cx="8819100" cy="397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Quicksand"/>
              <a:buAutoNum type="arabi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3" action="ppaction://hlinksldjump"/>
              </a:rPr>
              <a:t>Introduction</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457200" lvl="0" indent="-317500" algn="l" rtl="0">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Implication for Teaching Girls</a:t>
            </a:r>
            <a:endParaRPr dirty="0">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4" action="ppaction://hlinksldjump"/>
              </a:rPr>
              <a:t>Background</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5" action="ppaction://hlinksldjump"/>
              </a:rPr>
              <a:t>The Difference and Solution</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6" action="ppaction://hlinksldjump"/>
              </a:rPr>
              <a:t>Encouragement</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457200" lvl="0" indent="-317500" algn="l" rtl="0">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Implications for Teaching Boys</a:t>
            </a:r>
            <a:endParaRPr dirty="0">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7" action="ppaction://hlinksldjump"/>
              </a:rPr>
              <a:t>Differences with Senses</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8" action="ppaction://hlinksldjump"/>
              </a:rPr>
              <a:t>It Is O.K.</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9" action="ppaction://hlinksldjump"/>
              </a:rPr>
              <a:t>Further Encouragement</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457200" lvl="0" indent="-317500" algn="l" rtl="0">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Differences Among Students</a:t>
            </a:r>
            <a:endParaRPr dirty="0">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10" action="ppaction://hlinksldjump"/>
              </a:rPr>
              <a:t>Be All Inclusive</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457200" lvl="0" indent="-317500" algn="l" rtl="0">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Islamic Perspective</a:t>
            </a:r>
            <a:endParaRPr dirty="0">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11" action="ppaction://hlinksldjump"/>
              </a:rPr>
              <a:t>What the Quran Says</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12" action="ppaction://hlinksldjump"/>
              </a:rPr>
              <a:t>What the Sunnah Says</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457200" lvl="0" indent="-317500" algn="l" rtl="0">
              <a:spcBef>
                <a:spcPts val="0"/>
              </a:spcBef>
              <a:spcAft>
                <a:spcPts val="0"/>
              </a:spcAft>
              <a:buSzPts val="1400"/>
              <a:buFont typeface="Quicksand"/>
              <a:buAutoNum type="arabi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13" action="ppaction://hlinksldjump"/>
              </a:rPr>
              <a:t>References</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a:p>
            <a:pPr marL="457200" lvl="0" indent="-317500" algn="l" rtl="0">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Questions to Ponder</a:t>
            </a:r>
            <a:endParaRPr dirty="0">
              <a:latin typeface="Noteworthy Light" panose="02000400000000000000" pitchFamily="2" charset="77"/>
              <a:ea typeface="Noteworthy Light" panose="02000400000000000000" pitchFamily="2" charset="77"/>
              <a:cs typeface="Quicksand"/>
              <a:sym typeface="Quicksand"/>
            </a:endParaRPr>
          </a:p>
          <a:p>
            <a:pPr marL="914400" lvl="1" indent="-317500" algn="l" rtl="0">
              <a:spcBef>
                <a:spcPts val="0"/>
              </a:spcBef>
              <a:spcAft>
                <a:spcPts val="0"/>
              </a:spcAft>
              <a:buSzPts val="1400"/>
              <a:buFont typeface="Quicksand"/>
              <a:buAutoNum type="alphaLcPeriod"/>
            </a:pPr>
            <a:r>
              <a:rPr lang="en" u="sng" dirty="0">
                <a:solidFill>
                  <a:srgbClr val="6FA8DC"/>
                </a:solidFill>
                <a:latin typeface="Noteworthy Light" panose="02000400000000000000" pitchFamily="2" charset="77"/>
                <a:ea typeface="Noteworthy Light" panose="02000400000000000000" pitchFamily="2" charset="77"/>
                <a:cs typeface="Quicksand"/>
                <a:sym typeface="Quicksand"/>
                <a:hlinkClick r:id="rId14" action="ppaction://hlinksldjump"/>
              </a:rPr>
              <a:t>Questions</a:t>
            </a:r>
            <a:endParaRPr dirty="0">
              <a:solidFill>
                <a:srgbClr val="6FA8DC"/>
              </a:solidFill>
              <a:latin typeface="Noteworthy Light" panose="02000400000000000000" pitchFamily="2" charset="77"/>
              <a:ea typeface="Noteworthy Light" panose="02000400000000000000" pitchFamily="2" charset="77"/>
              <a:cs typeface="Quicksand"/>
              <a:sym typeface="Quicksand"/>
            </a:endParaRPr>
          </a:p>
        </p:txBody>
      </p:sp>
      <p:sp>
        <p:nvSpPr>
          <p:cNvPr id="702" name="Google Shape;702;p14"/>
          <p:cNvSpPr txBox="1"/>
          <p:nvPr/>
        </p:nvSpPr>
        <p:spPr>
          <a:xfrm>
            <a:off x="224125" y="134475"/>
            <a:ext cx="8841300" cy="6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Bradley Hand" pitchFamily="2" charset="77"/>
                <a:ea typeface="Amatic SC"/>
                <a:cs typeface="Amatic SC"/>
                <a:sym typeface="Amatic SC"/>
              </a:rPr>
              <a:t>Table Of Contents</a:t>
            </a:r>
            <a:endParaRPr sz="3000" dirty="0">
              <a:latin typeface="Bradley Hand" pitchFamily="2" charset="77"/>
              <a:ea typeface="Amatic SC"/>
              <a:cs typeface="Amatic SC"/>
              <a:sym typeface="Amatic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826" name="Google Shape;826;p32"/>
          <p:cNvSpPr txBox="1"/>
          <p:nvPr/>
        </p:nvSpPr>
        <p:spPr>
          <a:xfrm>
            <a:off x="613550" y="460150"/>
            <a:ext cx="7873800" cy="3936900"/>
          </a:xfrm>
          <a:prstGeom prst="rect">
            <a:avLst/>
          </a:prstGeom>
          <a:noFill/>
          <a:ln>
            <a:noFill/>
          </a:ln>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What are the learning differences between girls and boys with science and math? Do your textbooks have gender biases? How can you encourage more girls to enter the “masculine” fields?</a:t>
            </a:r>
          </a:p>
          <a:p>
            <a:pPr marL="457200" lvl="0" indent="-317500" algn="l" rtl="0">
              <a:lnSpc>
                <a:spcPct val="200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Who is more sensitive to sound? Girls or boys? How can you help that group hear better?</a:t>
            </a:r>
          </a:p>
          <a:p>
            <a:pPr marL="457200" lvl="0" indent="-317500" algn="l" rtl="0">
              <a:lnSpc>
                <a:spcPct val="200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Do you often discourage the boys’ work? How can you encourage boys and help them make their artwork and writing better? Where do you draw the line for violence in students’ creative works?</a:t>
            </a:r>
          </a:p>
          <a:p>
            <a:pPr marL="457200" lvl="0" indent="-317500" algn="l" rtl="0">
              <a:lnSpc>
                <a:spcPct val="200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How can you make classes and activities all inclusive?</a:t>
            </a:r>
          </a:p>
          <a:p>
            <a:pPr marL="457200" lvl="0" indent="-317500" algn="l" rtl="0">
              <a:lnSpc>
                <a:spcPct val="200000"/>
              </a:lnSpc>
              <a:spcBef>
                <a:spcPts val="0"/>
              </a:spcBef>
              <a:spcAft>
                <a:spcPts val="0"/>
              </a:spcAft>
              <a:buSzPts val="1400"/>
              <a:buFont typeface="Quicksand"/>
              <a:buAutoNum type="arabicPeriod"/>
            </a:pPr>
            <a:r>
              <a:rPr lang="en" dirty="0">
                <a:latin typeface="Noteworthy Light" panose="02000400000000000000" pitchFamily="2" charset="77"/>
                <a:ea typeface="Noteworthy Light" panose="02000400000000000000" pitchFamily="2" charset="77"/>
                <a:cs typeface="Quicksand"/>
                <a:sym typeface="Quicksand"/>
              </a:rPr>
              <a:t>Are your students aware of what the Quran and Sunnah say about their education? How can you continue to implement Allah’s words and the Prophet’s teachings?</a:t>
            </a:r>
            <a:endParaRPr dirty="0">
              <a:latin typeface="Noteworthy Light" panose="02000400000000000000" pitchFamily="2" charset="77"/>
              <a:ea typeface="Noteworthy Light" panose="02000400000000000000" pitchFamily="2" charset="77"/>
              <a:cs typeface="Quicksand"/>
              <a:sym typeface="Quicksa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3"/>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832" name="Google Shape;832;p33"/>
          <p:cNvSpPr txBox="1">
            <a:spLocks noGrp="1"/>
          </p:cNvSpPr>
          <p:nvPr>
            <p:ph type="ctrTitle" idx="4294967295"/>
          </p:nvPr>
        </p:nvSpPr>
        <p:spPr>
          <a:xfrm>
            <a:off x="1275125" y="1091953"/>
            <a:ext cx="6593700" cy="217550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b="0" dirty="0">
                <a:solidFill>
                  <a:schemeClr val="accent2"/>
                </a:solidFill>
                <a:latin typeface="Bradley Hand" pitchFamily="2" charset="77"/>
              </a:rPr>
              <a:t>Thank You!</a:t>
            </a:r>
            <a:endParaRPr sz="6000" b="0" dirty="0">
              <a:solidFill>
                <a:schemeClr val="accent2"/>
              </a:solidFill>
              <a:latin typeface="Bradley Hand" pitchFamily="2" charset="77"/>
            </a:endParaRPr>
          </a:p>
        </p:txBody>
      </p:sp>
      <p:sp>
        <p:nvSpPr>
          <p:cNvPr id="833" name="Google Shape;833;p33"/>
          <p:cNvSpPr/>
          <p:nvPr/>
        </p:nvSpPr>
        <p:spPr>
          <a:xfrm>
            <a:off x="3921768" y="1091953"/>
            <a:ext cx="1300413" cy="114978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5"/>
          <p:cNvSpPr txBox="1">
            <a:spLocks noGrp="1"/>
          </p:cNvSpPr>
          <p:nvPr>
            <p:ph type="title" idx="4294967295"/>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Introduction</a:t>
            </a:r>
            <a:endParaRPr b="0" dirty="0">
              <a:solidFill>
                <a:srgbClr val="000000"/>
              </a:solidFill>
              <a:latin typeface="Bradley Hand" pitchFamily="2" charset="77"/>
            </a:endParaRPr>
          </a:p>
        </p:txBody>
      </p:sp>
      <p:sp>
        <p:nvSpPr>
          <p:cNvPr id="708" name="Google Shape;708;p15"/>
          <p:cNvSpPr txBox="1">
            <a:spLocks noGrp="1"/>
          </p:cNvSpPr>
          <p:nvPr>
            <p:ph type="body" idx="4294967295"/>
          </p:nvPr>
        </p:nvSpPr>
        <p:spPr>
          <a:xfrm>
            <a:off x="1028375" y="1378725"/>
            <a:ext cx="7470300" cy="3524700"/>
          </a:xfrm>
          <a:prstGeom prst="rect">
            <a:avLst/>
          </a:prstGeom>
        </p:spPr>
        <p:txBody>
          <a:bodyPr spcFirstLastPara="1" wrap="square" lIns="0" tIns="0" rIns="0" bIns="0" anchor="t" anchorCtr="0">
            <a:noAutofit/>
          </a:bodyPr>
          <a:lstStyle/>
          <a:p>
            <a:pPr marL="0" lvl="0" indent="457200" algn="l" rtl="0">
              <a:lnSpc>
                <a:spcPct val="115000"/>
              </a:lnSpc>
              <a:spcBef>
                <a:spcPts val="5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In a world filled with gender stereotypes, it is often forgotten that men and women share an equal level of intelligence; however, gender does play a key role in the learning process of a person due to social constructs, biology, and the senses of hearing and sight.</a:t>
            </a:r>
            <a:endParaRPr sz="1400" dirty="0">
              <a:solidFill>
                <a:srgbClr val="000000"/>
              </a:solidFill>
              <a:latin typeface="Noteworthy Light" panose="02000400000000000000" pitchFamily="2" charset="77"/>
              <a:ea typeface="Noteworthy Light" panose="02000400000000000000" pitchFamily="2" charset="77"/>
            </a:endParaRPr>
          </a:p>
          <a:p>
            <a:pPr marL="0" lvl="0" indent="457200" algn="l" rtl="0">
              <a:lnSpc>
                <a:spcPct val="115000"/>
              </a:lnSpc>
              <a:spcBef>
                <a:spcPts val="500"/>
              </a:spcBef>
              <a:spcAft>
                <a:spcPts val="0"/>
              </a:spcAft>
              <a:buNone/>
            </a:pPr>
            <a:endParaRPr sz="1400" dirty="0">
              <a:solidFill>
                <a:srgbClr val="000000"/>
              </a:solidFill>
              <a:latin typeface="Noteworthy Light" panose="02000400000000000000" pitchFamily="2" charset="77"/>
              <a:ea typeface="Noteworthy Light" panose="02000400000000000000" pitchFamily="2" charset="77"/>
            </a:endParaRPr>
          </a:p>
          <a:p>
            <a:pPr marL="0" lvl="0" indent="457200" algn="l" rtl="0">
              <a:lnSpc>
                <a:spcPct val="115000"/>
              </a:lnSpc>
              <a:spcBef>
                <a:spcPts val="5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It is an ongoing debate as to whether or not these gender learning difference are caused by biology, social construct, or both.  Regardless, gender differences do exist and must be accommodated. Today, classrooms tailor subjects to suit only one gender. To create the most effective learning environment, educators should remove the gender bias. Islam also holds education to high standard, making educational differentiation vital in the teaching of Muslim youth.</a:t>
            </a:r>
            <a:endParaRPr sz="1400" dirty="0">
              <a:solidFill>
                <a:srgbClr val="000000"/>
              </a:solidFill>
              <a:latin typeface="Noteworthy Light" panose="02000400000000000000" pitchFamily="2" charset="77"/>
              <a:ea typeface="Noteworthy Light" panose="02000400000000000000" pitchFamily="2" charset="77"/>
            </a:endParaRPr>
          </a:p>
          <a:p>
            <a:pPr marL="0" lvl="0" indent="0" algn="l" rtl="0">
              <a:spcBef>
                <a:spcPts val="600"/>
              </a:spcBef>
              <a:spcAft>
                <a:spcPts val="0"/>
              </a:spcAft>
              <a:buNone/>
            </a:pPr>
            <a:endParaRPr sz="1200" b="1" dirty="0">
              <a:latin typeface="Noteworthy Light" panose="02000400000000000000" pitchFamily="2" charset="77"/>
              <a:ea typeface="Noteworthy Light" panose="02000400000000000000" pitchFamily="2" charset="77"/>
            </a:endParaRPr>
          </a:p>
          <a:p>
            <a:pPr marL="0" lvl="0" indent="0" algn="l" rtl="0">
              <a:spcBef>
                <a:spcPts val="600"/>
              </a:spcBef>
              <a:spcAft>
                <a:spcPts val="0"/>
              </a:spcAft>
              <a:buClr>
                <a:schemeClr val="dk1"/>
              </a:buClr>
              <a:buSzPts val="1100"/>
              <a:buFont typeface="Arial"/>
              <a:buNone/>
            </a:pPr>
            <a:endParaRPr sz="1200" b="1" dirty="0"/>
          </a:p>
        </p:txBody>
      </p:sp>
      <p:sp>
        <p:nvSpPr>
          <p:cNvPr id="709" name="Google Shape;709;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2" name="Animaker Voice #1.mp3" descr="Animaker Voice #1.mp3">
            <a:hlinkClick r:id="" action="ppaction://media"/>
            <a:extLst>
              <a:ext uri="{FF2B5EF4-FFF2-40B4-BE49-F238E27FC236}">
                <a16:creationId xmlns:a16="http://schemas.microsoft.com/office/drawing/2014/main" id="{46DE02D3-77B1-D74C-9AF4-68AE5D3288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4605" y="474985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6"/>
          <p:cNvSpPr txBox="1">
            <a:spLocks noGrp="1"/>
          </p:cNvSpPr>
          <p:nvPr>
            <p:ph type="ctrTitle"/>
          </p:nvPr>
        </p:nvSpPr>
        <p:spPr>
          <a:xfrm>
            <a:off x="2088900" y="1175950"/>
            <a:ext cx="4966200" cy="2056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4"/>
                </a:solidFill>
                <a:latin typeface="Bradley Hand" pitchFamily="2" charset="77"/>
              </a:rPr>
              <a:t>1.</a:t>
            </a:r>
            <a:endParaRPr dirty="0">
              <a:solidFill>
                <a:schemeClr val="accent4"/>
              </a:solidFill>
              <a:latin typeface="Bradley Hand" pitchFamily="2" charset="77"/>
            </a:endParaRPr>
          </a:p>
          <a:p>
            <a:pPr marL="0" lvl="0" indent="0" algn="ctr" rtl="0">
              <a:spcBef>
                <a:spcPts val="0"/>
              </a:spcBef>
              <a:spcAft>
                <a:spcPts val="0"/>
              </a:spcAft>
              <a:buNone/>
            </a:pPr>
            <a:r>
              <a:rPr lang="en" b="0" dirty="0">
                <a:solidFill>
                  <a:srgbClr val="000000"/>
                </a:solidFill>
                <a:latin typeface="Bradley Hand" pitchFamily="2" charset="77"/>
              </a:rPr>
              <a:t>Implications For Teaching Gir</a:t>
            </a:r>
            <a:r>
              <a:rPr lang="en" b="0" dirty="0">
                <a:solidFill>
                  <a:srgbClr val="000000"/>
                </a:solidFill>
              </a:rPr>
              <a:t>ls</a:t>
            </a:r>
            <a:endParaRPr b="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Background</a:t>
            </a:r>
            <a:endParaRPr b="0" dirty="0">
              <a:solidFill>
                <a:srgbClr val="000000"/>
              </a:solidFill>
              <a:latin typeface="Bradley Hand" pitchFamily="2" charset="77"/>
            </a:endParaRPr>
          </a:p>
        </p:txBody>
      </p:sp>
      <p:sp>
        <p:nvSpPr>
          <p:cNvPr id="721" name="Google Shape;721;p17"/>
          <p:cNvSpPr txBox="1">
            <a:spLocks noGrp="1"/>
          </p:cNvSpPr>
          <p:nvPr>
            <p:ph type="body" idx="1"/>
          </p:nvPr>
        </p:nvSpPr>
        <p:spPr>
          <a:xfrm>
            <a:off x="1028375" y="1739851"/>
            <a:ext cx="7087200" cy="16638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In the 19th century, science, math, and astronomy were subjects for young women. Over the years, these subjects were stripped away and became “masculine”. Today, there is more encouragement for women to enter such fields and although there are more women pursuing math and sciences numbers are still low. </a:t>
            </a:r>
            <a:endParaRPr sz="1400" dirty="0">
              <a:solidFill>
                <a:srgbClr val="000000"/>
              </a:solidFill>
              <a:latin typeface="Noteworthy Light" panose="02000400000000000000" pitchFamily="2" charset="77"/>
              <a:ea typeface="Noteworthy Light" panose="02000400000000000000" pitchFamily="2" charset="77"/>
            </a:endParaRPr>
          </a:p>
        </p:txBody>
      </p:sp>
      <p:sp>
        <p:nvSpPr>
          <p:cNvPr id="722" name="Google Shape;722;p1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2" name="Animaker Voice #2.mp3" descr="Animaker Voice #2.mp3">
            <a:hlinkClick r:id="" action="ppaction://media"/>
            <a:extLst>
              <a:ext uri="{FF2B5EF4-FFF2-40B4-BE49-F238E27FC236}">
                <a16:creationId xmlns:a16="http://schemas.microsoft.com/office/drawing/2014/main" id="{C6490989-871D-0243-8244-D13356FC62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95300" y="4669049"/>
            <a:ext cx="466234" cy="4662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The Difference and Solution</a:t>
            </a:r>
            <a:endParaRPr b="0" dirty="0">
              <a:solidFill>
                <a:srgbClr val="000000"/>
              </a:solidFill>
              <a:latin typeface="Bradley Hand" pitchFamily="2" charset="77"/>
            </a:endParaRPr>
          </a:p>
        </p:txBody>
      </p:sp>
      <p:sp>
        <p:nvSpPr>
          <p:cNvPr id="729" name="Google Shape;729;p18"/>
          <p:cNvSpPr txBox="1">
            <a:spLocks noGrp="1"/>
          </p:cNvSpPr>
          <p:nvPr>
            <p:ph type="body" idx="1"/>
          </p:nvPr>
        </p:nvSpPr>
        <p:spPr>
          <a:xfrm>
            <a:off x="1028375" y="1327949"/>
            <a:ext cx="7087200" cy="39339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The difference between girls and boys choosing to study math, science, and astronomy lies within the approach girls and boys take in studying the content. Girls often question ideas rather than just taking them as they are presented, for example, “Why do the planets all rotate around the sun? How can that be possible? What is the purpose of this?”. However, most traditional textbooks do not present the information this way and many teachers are more focused on just giving the information with a “that is just how it is” approach. Furthermore, math and science topics use analogies and scenarios that are tailored to be most relatable to boys. For example, questions provided by textbooks and teachers often use storylines that involve baseball players or the idea of blowing up a car. Some girls may relate to these, but many do not, and using such ideas may contribute to women losing interest in such subjects. The best method to teaching math and science to both genders, is to use examples that are not gender biased. </a:t>
            </a:r>
            <a:endParaRPr sz="1400" dirty="0">
              <a:solidFill>
                <a:srgbClr val="000000"/>
              </a:solidFill>
              <a:latin typeface="Noteworthy Light" panose="02000400000000000000" pitchFamily="2" charset="77"/>
              <a:ea typeface="Noteworthy Light" panose="02000400000000000000" pitchFamily="2" charset="77"/>
            </a:endParaRP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Animaker Voice #3.mp3" descr="Animaker Voice #3.mp3">
            <a:hlinkClick r:id="" action="ppaction://media"/>
            <a:extLst>
              <a:ext uri="{FF2B5EF4-FFF2-40B4-BE49-F238E27FC236}">
                <a16:creationId xmlns:a16="http://schemas.microsoft.com/office/drawing/2014/main" id="{AD1C5C03-4A07-1D4B-BC3C-DD4CD37831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0217" y="4681861"/>
            <a:ext cx="461639" cy="461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9"/>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Encouragement</a:t>
            </a:r>
            <a:endParaRPr b="0" dirty="0">
              <a:solidFill>
                <a:srgbClr val="000000"/>
              </a:solidFill>
              <a:latin typeface="Bradley Hand" pitchFamily="2" charset="77"/>
            </a:endParaRPr>
          </a:p>
        </p:txBody>
      </p:sp>
      <p:sp>
        <p:nvSpPr>
          <p:cNvPr id="737" name="Google Shape;737;p19"/>
          <p:cNvSpPr txBox="1">
            <a:spLocks noGrp="1"/>
          </p:cNvSpPr>
          <p:nvPr>
            <p:ph type="body" idx="1"/>
          </p:nvPr>
        </p:nvSpPr>
        <p:spPr>
          <a:xfrm>
            <a:off x="1028400" y="1497300"/>
            <a:ext cx="7087200" cy="2148900"/>
          </a:xfrm>
          <a:prstGeom prst="rect">
            <a:avLst/>
          </a:prstGeom>
        </p:spPr>
        <p:txBody>
          <a:bodyPr spcFirstLastPara="1" wrap="square" lIns="0" tIns="0" rIns="0" bIns="0" anchor="t" anchorCtr="0">
            <a:noAutofit/>
          </a:bodyPr>
          <a:lstStyle/>
          <a:p>
            <a:pPr marL="0" lvl="0" indent="457200" algn="l" rtl="0">
              <a:spcBef>
                <a:spcPts val="600"/>
              </a:spcBef>
              <a:spcAft>
                <a:spcPts val="0"/>
              </a:spcAft>
              <a:buNone/>
            </a:pPr>
            <a:r>
              <a:rPr lang="en" sz="1400" dirty="0">
                <a:solidFill>
                  <a:srgbClr val="000000"/>
                </a:solidFill>
                <a:latin typeface="Noteworthy Light" panose="02000400000000000000" pitchFamily="2" charset="77"/>
                <a:ea typeface="Noteworthy Light" panose="02000400000000000000" pitchFamily="2" charset="77"/>
              </a:rPr>
              <a:t>Girls and women should be encouraged to pursue math and science fields, that there are no “boy jobs” nor “girl jobs” and that they can achieve any career. Girls need encouragement from both women and men, teachers should try introduce their students to women role models that have succeed in the “masculine” fields. An example, Mariam al-</a:t>
            </a:r>
            <a:r>
              <a:rPr lang="en" sz="1400" dirty="0" err="1">
                <a:solidFill>
                  <a:srgbClr val="000000"/>
                </a:solidFill>
                <a:latin typeface="Noteworthy Light" panose="02000400000000000000" pitchFamily="2" charset="77"/>
                <a:ea typeface="Noteworthy Light" panose="02000400000000000000" pitchFamily="2" charset="77"/>
              </a:rPr>
              <a:t>Asturlabi</a:t>
            </a:r>
            <a:r>
              <a:rPr lang="en" sz="1400" dirty="0">
                <a:solidFill>
                  <a:srgbClr val="000000"/>
                </a:solidFill>
                <a:latin typeface="Noteworthy Light" panose="02000400000000000000" pitchFamily="2" charset="77"/>
                <a:ea typeface="Noteworthy Light" panose="02000400000000000000" pitchFamily="2" charset="77"/>
              </a:rPr>
              <a:t>, a famous Muslim woman who is known for developing astrolabes. In addition to this, showing them the movie </a:t>
            </a:r>
            <a:r>
              <a:rPr lang="en" sz="1400" i="1" dirty="0">
                <a:solidFill>
                  <a:srgbClr val="000000"/>
                </a:solidFill>
                <a:latin typeface="Noteworthy Light" panose="02000400000000000000" pitchFamily="2" charset="77"/>
                <a:ea typeface="Noteworthy Light" panose="02000400000000000000" pitchFamily="2" charset="77"/>
              </a:rPr>
              <a:t>Hidden Figures</a:t>
            </a:r>
            <a:r>
              <a:rPr lang="en" sz="1400" dirty="0">
                <a:solidFill>
                  <a:srgbClr val="000000"/>
                </a:solidFill>
                <a:latin typeface="Noteworthy Light" panose="02000400000000000000" pitchFamily="2" charset="77"/>
                <a:ea typeface="Noteworthy Light" panose="02000400000000000000" pitchFamily="2" charset="77"/>
              </a:rPr>
              <a:t> (PG), a movie about 3 African-American women mathematicians at NASA who were responsible for the successful launch of John Glenn into space.</a:t>
            </a:r>
            <a:endParaRPr sz="1400" dirty="0">
              <a:latin typeface="Noteworthy Light" panose="02000400000000000000" pitchFamily="2" charset="77"/>
              <a:ea typeface="Noteworthy Light" panose="02000400000000000000" pitchFamily="2" charset="77"/>
            </a:endParaRPr>
          </a:p>
        </p:txBody>
      </p:sp>
      <p:sp>
        <p:nvSpPr>
          <p:cNvPr id="738" name="Google Shape;738;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Animaker Voice #5.mp3" descr="Animaker Voice #5.mp3">
            <a:hlinkClick r:id="" action="ppaction://media"/>
            <a:extLst>
              <a:ext uri="{FF2B5EF4-FFF2-40B4-BE49-F238E27FC236}">
                <a16:creationId xmlns:a16="http://schemas.microsoft.com/office/drawing/2014/main" id="{FFF39EB7-5054-2B4C-BEAB-D5FF8AB3E2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4915" y="4687410"/>
            <a:ext cx="456090" cy="456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20"/>
          <p:cNvSpPr txBox="1">
            <a:spLocks noGrp="1"/>
          </p:cNvSpPr>
          <p:nvPr>
            <p:ph type="ctrTitle"/>
          </p:nvPr>
        </p:nvSpPr>
        <p:spPr>
          <a:xfrm>
            <a:off x="2104200" y="1632600"/>
            <a:ext cx="4935600" cy="187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r>
              <a:rPr lang="en" dirty="0">
                <a:solidFill>
                  <a:schemeClr val="accent4"/>
                </a:solidFill>
                <a:latin typeface="Bradley Hand" pitchFamily="2" charset="77"/>
              </a:rPr>
              <a:t>2.</a:t>
            </a:r>
            <a:endParaRPr dirty="0">
              <a:latin typeface="Bradley Hand" pitchFamily="2" charset="77"/>
            </a:endParaRPr>
          </a:p>
          <a:p>
            <a:pPr marL="0" lvl="0" indent="0" algn="ctr" rtl="0">
              <a:spcBef>
                <a:spcPts val="0"/>
              </a:spcBef>
              <a:spcAft>
                <a:spcPts val="0"/>
              </a:spcAft>
              <a:buNone/>
            </a:pPr>
            <a:r>
              <a:rPr lang="en" b="0" dirty="0">
                <a:solidFill>
                  <a:srgbClr val="000000"/>
                </a:solidFill>
                <a:latin typeface="Bradley Hand" pitchFamily="2" charset="77"/>
              </a:rPr>
              <a:t>Implications For Teaching Boys</a:t>
            </a:r>
            <a:endParaRPr b="0" dirty="0">
              <a:solidFill>
                <a:srgbClr val="000000"/>
              </a:solidFill>
              <a:latin typeface="Bradley Hand" pitchFamily="2" charset="7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1"/>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0" dirty="0">
                <a:solidFill>
                  <a:srgbClr val="000000"/>
                </a:solidFill>
                <a:latin typeface="Bradley Hand" pitchFamily="2" charset="77"/>
              </a:rPr>
              <a:t>Differences With Senses</a:t>
            </a:r>
            <a:endParaRPr b="0" dirty="0">
              <a:solidFill>
                <a:srgbClr val="000000"/>
              </a:solidFill>
              <a:latin typeface="Bradley Hand" pitchFamily="2" charset="77"/>
            </a:endParaRPr>
          </a:p>
        </p:txBody>
      </p:sp>
      <p:sp>
        <p:nvSpPr>
          <p:cNvPr id="750" name="Google Shape;750;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751" name="Google Shape;751;p21"/>
          <p:cNvSpPr txBox="1"/>
          <p:nvPr/>
        </p:nvSpPr>
        <p:spPr>
          <a:xfrm>
            <a:off x="1209600" y="1988850"/>
            <a:ext cx="6724800" cy="11658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dirty="0">
                <a:latin typeface="Noteworthy Light" panose="02000400000000000000" pitchFamily="2" charset="77"/>
                <a:ea typeface="Noteworthy Light" panose="02000400000000000000" pitchFamily="2" charset="77"/>
                <a:cs typeface="Quicksand"/>
                <a:sym typeface="Quicksand"/>
              </a:rPr>
              <a:t>Boys are naturally less sensitive to sound than girls. In order to help boys pay better attention in class, a teacher should raise his/her voice louder so that the male students' take notice. It is also recommended to place the boys at the front of the class if possible, which can help them hear the teacher better and be more focused. </a:t>
            </a:r>
            <a:endParaRPr dirty="0">
              <a:latin typeface="Noteworthy Light" panose="02000400000000000000" pitchFamily="2" charset="77"/>
              <a:ea typeface="Noteworthy Light" panose="02000400000000000000" pitchFamily="2" charset="77"/>
              <a:cs typeface="Quicksand"/>
              <a:sym typeface="Quicksand"/>
            </a:endParaRPr>
          </a:p>
        </p:txBody>
      </p:sp>
      <p:pic>
        <p:nvPicPr>
          <p:cNvPr id="2" name="Animaker Voice #6.mp3" descr="Animaker Voice #6.mp3">
            <a:hlinkClick r:id="" action="ppaction://media"/>
            <a:extLst>
              <a:ext uri="{FF2B5EF4-FFF2-40B4-BE49-F238E27FC236}">
                <a16:creationId xmlns:a16="http://schemas.microsoft.com/office/drawing/2014/main" id="{63D1C21E-AE7E-DE45-8C67-98B0E5FBBA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3483" y="4685733"/>
            <a:ext cx="470516" cy="470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1768</Words>
  <Application>Microsoft Macintosh PowerPoint</Application>
  <PresentationFormat>On-screen Show (16:9)</PresentationFormat>
  <Paragraphs>95</Paragraphs>
  <Slides>21</Slides>
  <Notes>21</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Bradley Hand</vt:lpstr>
      <vt:lpstr>Quicksand</vt:lpstr>
      <vt:lpstr>Amatic SC</vt:lpstr>
      <vt:lpstr>Arial</vt:lpstr>
      <vt:lpstr>Noteworthy Light</vt:lpstr>
      <vt:lpstr>Short Stack</vt:lpstr>
      <vt:lpstr>Knight template</vt:lpstr>
      <vt:lpstr>Gender Matters in Education By: Noor</vt:lpstr>
      <vt:lpstr>PowerPoint Presentation</vt:lpstr>
      <vt:lpstr>Introduction</vt:lpstr>
      <vt:lpstr>1. Implications For Teaching Girls</vt:lpstr>
      <vt:lpstr>Background</vt:lpstr>
      <vt:lpstr>The Difference and Solution</vt:lpstr>
      <vt:lpstr>Encouragement</vt:lpstr>
      <vt:lpstr> 2. Implications For Teaching Boys</vt:lpstr>
      <vt:lpstr>Differences With Senses</vt:lpstr>
      <vt:lpstr>It Is O.K.</vt:lpstr>
      <vt:lpstr>Further Encouragement</vt:lpstr>
      <vt:lpstr>3. Differences Among Students</vt:lpstr>
      <vt:lpstr>PowerPoint Presentation</vt:lpstr>
      <vt:lpstr>4. Islamic Perspective</vt:lpstr>
      <vt:lpstr>PowerPoint Presentation</vt:lpstr>
      <vt:lpstr>PowerPoint Presentation</vt:lpstr>
      <vt:lpstr>PowerPoint Presentation</vt:lpstr>
      <vt:lpstr>PowerPoint Presentation</vt:lpstr>
      <vt:lpstr>5. Questions to Ponder</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Matters in Education By: Noor Nashashibi</dc:title>
  <cp:lastModifiedBy>noor nashashibi</cp:lastModifiedBy>
  <cp:revision>6</cp:revision>
  <dcterms:modified xsi:type="dcterms:W3CDTF">2020-03-17T18:24:21Z</dcterms:modified>
</cp:coreProperties>
</file>